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59" r:id="rId3"/>
    <p:sldId id="257" r:id="rId4"/>
    <p:sldId id="274" r:id="rId5"/>
    <p:sldId id="301" r:id="rId6"/>
    <p:sldId id="302" r:id="rId7"/>
    <p:sldId id="303" r:id="rId8"/>
    <p:sldId id="305" r:id="rId9"/>
    <p:sldId id="304" r:id="rId10"/>
    <p:sldId id="306" r:id="rId11"/>
    <p:sldId id="307" r:id="rId12"/>
    <p:sldId id="31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7" r:id="rId22"/>
    <p:sldId id="281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italic r:id="rId31"/>
    </p:embeddedFont>
    <p:embeddedFont>
      <p:font typeface="Overpass Mono" panose="020B0604020202020204" charset="0"/>
      <p:regular r:id="rId32"/>
      <p:bold r:id="rId33"/>
    </p:embeddedFont>
    <p:embeddedFont>
      <p:font typeface="Raleway SemiBold" pitchFamily="2" charset="0"/>
      <p:bold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italic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5C9767-46EF-4E20-BD7C-8DB0A315303D}">
  <a:tblStyle styleId="{0D5C9767-46EF-4E20-BD7C-8DB0A31530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9377AF-2347-4725-8055-BC1AD16F4F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79961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4530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57406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8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avLst/>
            <a:gdLst/>
            <a:ahLst/>
            <a:cxnLst/>
            <a:rect l="l" t="t" r="r" b="b"/>
            <a:pathLst>
              <a:path w="115539" h="37768" extrusionOk="0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avLst/>
            <a:gdLst/>
            <a:ahLst/>
            <a:cxnLst/>
            <a:rect l="l" t="t" r="r" b="b"/>
            <a:pathLst>
              <a:path w="115539" h="37767" extrusionOk="0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avLst/>
            <a:gdLst/>
            <a:ahLst/>
            <a:cxnLst/>
            <a:rect l="l" t="t" r="r" b="b"/>
            <a:pathLst>
              <a:path w="115539" h="11157" extrusionOk="0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avLst/>
            <a:gdLst/>
            <a:ahLst/>
            <a:cxnLst/>
            <a:rect l="l" t="t" r="r" b="b"/>
            <a:pathLst>
              <a:path w="13038" h="12027" extrusionOk="0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avLst/>
            <a:gdLst/>
            <a:ahLst/>
            <a:cxnLst/>
            <a:rect l="l" t="t" r="r" b="b"/>
            <a:pathLst>
              <a:path w="35172" h="12026" extrusionOk="0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  <p:sldLayoutId id="2147483664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Pertemuan</a:t>
            </a:r>
            <a:r>
              <a:rPr lang="en-US" dirty="0"/>
              <a:t> 1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chemeClr val="dk2"/>
                </a:solidFill>
              </a:rPr>
              <a:t>Pelatihan</a:t>
            </a:r>
            <a:r>
              <a:rPr lang="en-US" sz="2100" dirty="0">
                <a:solidFill>
                  <a:schemeClr val="dk2"/>
                </a:solidFill>
              </a:rPr>
              <a:t> Fundamental .NET (C#)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E84546-3B4A-27AC-6264-E351A01C1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1151" y="1086774"/>
            <a:ext cx="5185610" cy="2969952"/>
          </a:xfrm>
        </p:spPr>
        <p:txBody>
          <a:bodyPr/>
          <a:lstStyle/>
          <a:p>
            <a:pPr marL="127000" indent="0" algn="l">
              <a:buNone/>
            </a:pPr>
            <a:r>
              <a:rPr lang="nn-NO" sz="1800" dirty="0"/>
              <a:t>Tipe data adalah jenis-jenis data yang akan disimpan di dalam variabel. Seperti data teks, angka, huruf, dll</a:t>
            </a:r>
            <a:r>
              <a:rPr lang="nn-NO" sz="1800" dirty="0">
                <a:solidFill>
                  <a:schemeClr val="bg1"/>
                </a:solidFill>
              </a:rPr>
              <a:t>.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Tipe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data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menentukan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ukuran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dan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tipe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nilai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variabel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. 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Penting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untuk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menggunakan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tipe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data yang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benar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untuk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variabel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yang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sesuai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; 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untuk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menghindari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kesalahan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untuk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menghemat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waktu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dan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memori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,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tetapi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juga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akan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membuat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kode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Anda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lebih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mudah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dikelola</a:t>
            </a:r>
            <a:r>
              <a:rPr lang="en-ID" sz="1800" b="0" i="0" dirty="0">
                <a:solidFill>
                  <a:schemeClr val="bg1"/>
                </a:solidFill>
                <a:effectLst/>
                <a:latin typeface="Anaheim" panose="020B0604020202020204" charset="0"/>
              </a:rPr>
              <a:t> dan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naheim" panose="020B0604020202020204" charset="0"/>
              </a:rPr>
              <a:t>dibaca</a:t>
            </a:r>
            <a:endParaRPr lang="en-ID" sz="1800" dirty="0">
              <a:solidFill>
                <a:schemeClr val="bg1"/>
              </a:solidFill>
              <a:latin typeface="Anaheim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BBFF0-D8DC-E895-F308-9E224287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68" y="872589"/>
            <a:ext cx="2664878" cy="691515"/>
          </a:xfrm>
        </p:spPr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D01C464-E449-8155-F1CD-60BA70BB4B86}"/>
              </a:ext>
            </a:extLst>
          </p:cNvPr>
          <p:cNvSpPr txBox="1">
            <a:spLocks/>
          </p:cNvSpPr>
          <p:nvPr/>
        </p:nvSpPr>
        <p:spPr>
          <a:xfrm>
            <a:off x="1620373" y="4192708"/>
            <a:ext cx="6910018" cy="809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 algn="l">
              <a:buFont typeface="Anaheim"/>
              <a:buNone/>
            </a:pPr>
            <a:r>
              <a:rPr lang="en-US" sz="1800" dirty="0" err="1">
                <a:solidFill>
                  <a:schemeClr val="bg1"/>
                </a:solidFill>
                <a:latin typeface="Anaheim" panose="020B0604020202020204" charset="0"/>
              </a:rPr>
              <a:t>Tipe</a:t>
            </a:r>
            <a:r>
              <a:rPr lang="en-US" sz="1800" dirty="0">
                <a:solidFill>
                  <a:schemeClr val="bg1"/>
                </a:solidFill>
                <a:latin typeface="Anaheim" panose="020B0604020202020204" charset="0"/>
              </a:rPr>
              <a:t> Data : Int, long, char, string, float, double, bool</a:t>
            </a:r>
            <a:endParaRPr lang="en-ID" sz="1800" dirty="0">
              <a:solidFill>
                <a:schemeClr val="bg1"/>
              </a:solidFill>
              <a:latin typeface="Anahei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7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39E0-C803-4516-FDCB-F33204D0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Casting </a:t>
            </a:r>
            <a:endParaRPr lang="en-ID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F0F692-643B-3C54-2B4A-2A37B80EAF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 flipH="1">
            <a:off x="640732" y="1012200"/>
            <a:ext cx="7862535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Dalam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C#,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jenis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casting: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Implisit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Casting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otomatis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-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mengonversi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tipe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lebih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kecil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ukuran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tipe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lebih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besar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-&gt;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-&gt;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-&gt;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double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Eksplisit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Casting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secara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manual) -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mengonversi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tipe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lebih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besar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tipe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ukuran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lebih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kecil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-&gt;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-&gt;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-&gt;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char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9615BD-93DE-CB57-2E71-640A06C4C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32" y="3211724"/>
            <a:ext cx="7862535" cy="12652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Jenis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Metode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Konversi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Dimungkinkan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juga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untuk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mengonversi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tipe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data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secara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eksplisit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menggunakan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metode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bawaan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seperti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Convert.ToBoolean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Convert.ToDouble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Convert.ToString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Convert.ToInt32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dan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Convert.ToInt64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65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5896-6337-C9ED-921C-34F87C37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60" y="907080"/>
            <a:ext cx="6588000" cy="669000"/>
          </a:xfrm>
        </p:spPr>
        <p:txBody>
          <a:bodyPr/>
          <a:lstStyle/>
          <a:p>
            <a:r>
              <a:rPr lang="en-US" sz="1800" dirty="0" err="1"/>
              <a:t>Perbedaan</a:t>
            </a:r>
            <a:r>
              <a:rPr lang="en-US" sz="1800" dirty="0"/>
              <a:t> </a:t>
            </a:r>
            <a:r>
              <a:rPr lang="en-US" sz="1800" dirty="0" err="1"/>
              <a:t>int.Parse</a:t>
            </a:r>
            <a:r>
              <a:rPr lang="en-US" sz="1800" dirty="0"/>
              <a:t> dan </a:t>
            </a:r>
            <a:r>
              <a:rPr lang="en-US" sz="1800" dirty="0" err="1"/>
              <a:t>Convert.ToInt</a:t>
            </a:r>
            <a:endParaRPr lang="en-ID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E863B-4B95-36A8-36D4-C232EB170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751021" y="1387670"/>
            <a:ext cx="5459078" cy="2506150"/>
          </a:xfrm>
        </p:spPr>
        <p:txBody>
          <a:bodyPr/>
          <a:lstStyle/>
          <a:p>
            <a:r>
              <a:rPr lang="en-US" dirty="0" err="1"/>
              <a:t>Perbedaannya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null pada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Int.Parse</a:t>
            </a:r>
            <a:r>
              <a:rPr lang="en-US" dirty="0"/>
              <a:t>(),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gagal</a:t>
            </a:r>
            <a:r>
              <a:rPr lang="en-US" dirty="0"/>
              <a:t> </a:t>
            </a:r>
            <a:r>
              <a:rPr lang="en-US" dirty="0" err="1"/>
              <a:t>mengurai</a:t>
            </a:r>
            <a:r>
              <a:rPr lang="en-US" dirty="0"/>
              <a:t> string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melemparkan</a:t>
            </a:r>
            <a:r>
              <a:rPr lang="en-US" dirty="0"/>
              <a:t> </a:t>
            </a:r>
            <a:r>
              <a:rPr lang="en-US" dirty="0" err="1"/>
              <a:t>ArgumentNullException</a:t>
            </a:r>
            <a:r>
              <a:rPr lang="en-US" dirty="0"/>
              <a:t>, </a:t>
            </a:r>
            <a:r>
              <a:rPr lang="en-US" dirty="0" err="1"/>
              <a:t>namun</a:t>
            </a:r>
            <a:endParaRPr lang="en-US" dirty="0"/>
          </a:p>
          <a:p>
            <a:r>
              <a:rPr lang="en-US" dirty="0" err="1"/>
              <a:t>Convert.Int</a:t>
            </a:r>
            <a:r>
              <a:rPr lang="en-US" dirty="0"/>
              <a:t>()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mengeluarkan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0 </a:t>
            </a:r>
          </a:p>
          <a:p>
            <a:r>
              <a:rPr lang="en-US" dirty="0" err="1"/>
              <a:t>Int.Parse</a:t>
            </a:r>
            <a:r>
              <a:rPr lang="en-US" dirty="0"/>
              <a:t>()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string </a:t>
            </a:r>
            <a:r>
              <a:rPr lang="en-US" dirty="0" err="1"/>
              <a:t>ke</a:t>
            </a:r>
            <a:r>
              <a:rPr lang="en-US" dirty="0"/>
              <a:t> integer,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string </a:t>
            </a:r>
            <a:r>
              <a:rPr lang="en-US" dirty="0" err="1"/>
              <a:t>bisa</a:t>
            </a:r>
            <a:r>
              <a:rPr lang="en-US" dirty="0"/>
              <a:t> Null, </a:t>
            </a:r>
            <a:r>
              <a:rPr lang="en-US" dirty="0" err="1"/>
              <a:t>objek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yang lain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Convert.Int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79100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52768B-4852-443B-EAF9-E2E1EEA67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525" y="2146380"/>
            <a:ext cx="3932700" cy="2130900"/>
          </a:xfrm>
        </p:spPr>
        <p:txBody>
          <a:bodyPr/>
          <a:lstStyle/>
          <a:p>
            <a:pPr marL="127000" indent="0" algn="l">
              <a:buNone/>
            </a:pPr>
            <a:r>
              <a:rPr lang="en-US" dirty="0" err="1"/>
              <a:t>Dalam</a:t>
            </a:r>
            <a:r>
              <a:rPr lang="en-US" dirty="0"/>
              <a:t> input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Read( ), </a:t>
            </a:r>
            <a:r>
              <a:rPr lang="en-US" dirty="0" err="1"/>
              <a:t>ReadKey</a:t>
            </a:r>
            <a:r>
              <a:rPr lang="en-US" dirty="0"/>
              <a:t>( ), dan </a:t>
            </a:r>
            <a:r>
              <a:rPr lang="en-US" dirty="0" err="1"/>
              <a:t>ReadLine</a:t>
            </a:r>
            <a:r>
              <a:rPr lang="en-US" dirty="0"/>
              <a:t>( ) </a:t>
            </a:r>
          </a:p>
          <a:p>
            <a:pPr marL="127000" indent="0" algn="l">
              <a:buNone/>
            </a:pPr>
            <a:endParaRPr lang="en-US" dirty="0"/>
          </a:p>
          <a:p>
            <a:pPr marL="127000" indent="0" algn="l">
              <a:buNone/>
            </a:pP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ReadLine</a:t>
            </a:r>
            <a:r>
              <a:rPr lang="en-US" dirty="0"/>
              <a:t>( )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1 baris, </a:t>
            </a:r>
            <a:r>
              <a:rPr lang="en-US" dirty="0" err="1"/>
              <a:t>sedangkan</a:t>
            </a:r>
            <a:r>
              <a:rPr lang="en-US" dirty="0"/>
              <a:t> Read( ) dan </a:t>
            </a:r>
            <a:r>
              <a:rPr lang="en-US" dirty="0" err="1"/>
              <a:t>ReadKey</a:t>
            </a:r>
            <a:r>
              <a:rPr lang="en-US" dirty="0"/>
              <a:t>( )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1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ketik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8588B-EC1A-E27D-61E9-B80888F2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525" y="1359311"/>
            <a:ext cx="3963300" cy="669000"/>
          </a:xfrm>
        </p:spPr>
        <p:txBody>
          <a:bodyPr/>
          <a:lstStyle/>
          <a:p>
            <a:pPr algn="l"/>
            <a:r>
              <a:rPr lang="en-US" dirty="0"/>
              <a:t>Input Pada C#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1189E-DEA4-3D5A-84EC-F314EB08B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0" t="41730" r="48835" b="24445"/>
          <a:stretch/>
        </p:blipFill>
        <p:spPr>
          <a:xfrm>
            <a:off x="224213" y="1805485"/>
            <a:ext cx="4241263" cy="19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7690-B431-16DC-A0C3-CB6B658E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Aritmatika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03AB4-FDA5-5664-A4E4-014DFB9FE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0" t="36741" r="17417" b="17037"/>
          <a:stretch/>
        </p:blipFill>
        <p:spPr>
          <a:xfrm>
            <a:off x="1363980" y="1360170"/>
            <a:ext cx="6707432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0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C597-53C8-23E1-4C02-736D9B99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Penugasan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902776-19BD-8AD1-0C80-A0DC0581C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7" t="18519" r="29583" b="8296"/>
          <a:stretch/>
        </p:blipFill>
        <p:spPr>
          <a:xfrm>
            <a:off x="2251710" y="1012200"/>
            <a:ext cx="4640580" cy="37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4F5F-EF53-D917-1532-6ADBF682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Perbandingan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B2477-D15F-FB69-0B34-FB87C7BC5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3" t="31439" r="31167" b="26518"/>
          <a:stretch/>
        </p:blipFill>
        <p:spPr>
          <a:xfrm>
            <a:off x="1590303" y="1319920"/>
            <a:ext cx="5963394" cy="28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1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ECB9-E01B-3D6E-1DA9-DD96A7BD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Logika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A6F75-AA5F-7A46-C673-3C8D63463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7" t="44593" r="24333" b="23704"/>
          <a:stretch/>
        </p:blipFill>
        <p:spPr>
          <a:xfrm>
            <a:off x="1171041" y="1584960"/>
            <a:ext cx="6801918" cy="21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38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156B-031A-9734-25FB-635719EF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Matematika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EB3A6-285F-61CB-9FEA-4B549290B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6" t="16889" r="18584" b="5482"/>
          <a:stretch/>
        </p:blipFill>
        <p:spPr>
          <a:xfrm>
            <a:off x="1718310" y="1031250"/>
            <a:ext cx="5707380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43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0653-84FD-8827-B442-45DBBBE89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49" y="436269"/>
            <a:ext cx="6588000" cy="669000"/>
          </a:xfrm>
        </p:spPr>
        <p:txBody>
          <a:bodyPr/>
          <a:lstStyle/>
          <a:p>
            <a:r>
              <a:rPr lang="en-US" dirty="0"/>
              <a:t>C# String</a:t>
            </a:r>
            <a:endParaRPr lang="en-ID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3FB7719-2073-B89C-7F04-FA29E7A3E06A}"/>
              </a:ext>
            </a:extLst>
          </p:cNvPr>
          <p:cNvSpPr txBox="1">
            <a:spLocks/>
          </p:cNvSpPr>
          <p:nvPr/>
        </p:nvSpPr>
        <p:spPr>
          <a:xfrm>
            <a:off x="865731" y="770769"/>
            <a:ext cx="7592469" cy="345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469900">
              <a:buFont typeface="+mj-lt"/>
              <a:buAutoNum type="arabicPeriod"/>
            </a:pPr>
            <a:r>
              <a:rPr lang="en-US" dirty="0"/>
              <a:t>Trim()</a:t>
            </a:r>
            <a:r>
              <a:rPr lang="en-ID" dirty="0"/>
              <a:t>, </a:t>
            </a:r>
            <a:r>
              <a:rPr lang="en-ID" dirty="0" err="1"/>
              <a:t>berfungsi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menghilangkan</a:t>
            </a:r>
            <a:r>
              <a:rPr lang="en-ID" dirty="0"/>
              <a:t> </a:t>
            </a:r>
            <a:r>
              <a:rPr lang="en-ID" dirty="0" err="1"/>
              <a:t>spasi</a:t>
            </a:r>
            <a:r>
              <a:rPr lang="en-ID" dirty="0"/>
              <a:t> di </a:t>
            </a:r>
            <a:r>
              <a:rPr lang="en-ID" dirty="0" err="1"/>
              <a:t>depan</a:t>
            </a:r>
            <a:r>
              <a:rPr lang="en-ID" dirty="0"/>
              <a:t> dan di </a:t>
            </a:r>
            <a:r>
              <a:rPr lang="en-ID" dirty="0" err="1"/>
              <a:t>belakang</a:t>
            </a:r>
            <a:r>
              <a:rPr lang="en-ID" dirty="0"/>
              <a:t> </a:t>
            </a:r>
          </a:p>
          <a:p>
            <a:pPr marL="469900">
              <a:buFont typeface="+mj-lt"/>
              <a:buAutoNum type="arabicPeriod"/>
            </a:pPr>
            <a:r>
              <a:rPr lang="en-ID" dirty="0"/>
              <a:t>Length, </a:t>
            </a:r>
            <a:r>
              <a:rPr lang="en-ID" dirty="0" err="1"/>
              <a:t>berfungsi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 string</a:t>
            </a:r>
          </a:p>
          <a:p>
            <a:pPr marL="469900">
              <a:buFont typeface="+mj-lt"/>
              <a:buAutoNum type="arabicPeriod"/>
            </a:pPr>
            <a:endParaRPr lang="en-ID" dirty="0"/>
          </a:p>
          <a:p>
            <a:pPr marL="469900">
              <a:buFont typeface="+mj-lt"/>
              <a:buAutoNum type="arabicPeriod"/>
            </a:pPr>
            <a:endParaRPr lang="en-ID" dirty="0"/>
          </a:p>
          <a:p>
            <a:pPr marL="469900">
              <a:buFont typeface="+mj-lt"/>
              <a:buAutoNum type="arabicPeriod"/>
            </a:pPr>
            <a:endParaRPr lang="en-ID" dirty="0"/>
          </a:p>
          <a:p>
            <a:pPr marL="469900">
              <a:buFont typeface="+mj-lt"/>
              <a:buAutoNum type="arabicPeriod"/>
            </a:pPr>
            <a:endParaRPr lang="en-ID" dirty="0"/>
          </a:p>
          <a:p>
            <a:pPr marL="469900">
              <a:buFont typeface="+mj-lt"/>
              <a:buAutoNum type="arabicPeriod"/>
            </a:pPr>
            <a:r>
              <a:rPr lang="en-ID" dirty="0" err="1"/>
              <a:t>ToUpper</a:t>
            </a:r>
            <a:r>
              <a:rPr lang="en-ID" dirty="0"/>
              <a:t>(), </a:t>
            </a:r>
            <a:r>
              <a:rPr lang="en-ID" dirty="0" err="1"/>
              <a:t>mengembalikan</a:t>
            </a:r>
            <a:r>
              <a:rPr lang="en-ID" dirty="0"/>
              <a:t> </a:t>
            </a:r>
            <a:r>
              <a:rPr lang="en-ID" dirty="0" err="1"/>
              <a:t>salinan</a:t>
            </a:r>
            <a:r>
              <a:rPr lang="en-ID" dirty="0"/>
              <a:t> string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huruf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/ </a:t>
            </a:r>
            <a:r>
              <a:rPr lang="en-ID" dirty="0" err="1"/>
              <a:t>kapital</a:t>
            </a:r>
            <a:endParaRPr lang="en-ID" dirty="0"/>
          </a:p>
          <a:p>
            <a:pPr marL="469900">
              <a:buFont typeface="+mj-lt"/>
              <a:buAutoNum type="arabicPeriod"/>
            </a:pPr>
            <a:r>
              <a:rPr lang="en-ID" dirty="0" err="1"/>
              <a:t>ToLower</a:t>
            </a:r>
            <a:r>
              <a:rPr lang="en-ID" dirty="0"/>
              <a:t>(), </a:t>
            </a:r>
            <a:r>
              <a:rPr lang="en-ID" dirty="0" err="1"/>
              <a:t>mengembalikan</a:t>
            </a:r>
            <a:r>
              <a:rPr lang="en-ID" dirty="0"/>
              <a:t> </a:t>
            </a:r>
            <a:r>
              <a:rPr lang="en-ID" dirty="0" err="1"/>
              <a:t>salinan</a:t>
            </a:r>
            <a:r>
              <a:rPr lang="en-ID" dirty="0"/>
              <a:t> string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huruf</a:t>
            </a:r>
            <a:r>
              <a:rPr lang="en-ID" dirty="0"/>
              <a:t> </a:t>
            </a:r>
            <a:r>
              <a:rPr lang="en-ID" dirty="0" err="1"/>
              <a:t>kecil</a:t>
            </a:r>
            <a:endParaRPr lang="en-ID" dirty="0"/>
          </a:p>
          <a:p>
            <a:pPr marL="469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7352C-7730-17EA-A44F-9E190AF1B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0" t="32444" r="28500" b="57630"/>
          <a:stretch/>
        </p:blipFill>
        <p:spPr>
          <a:xfrm>
            <a:off x="1453309" y="1973627"/>
            <a:ext cx="5862055" cy="694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61B34-5400-67A8-037D-145D445B6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67" t="47259" r="25666" b="40445"/>
          <a:stretch/>
        </p:blipFill>
        <p:spPr>
          <a:xfrm>
            <a:off x="1419220" y="3508111"/>
            <a:ext cx="5930232" cy="8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2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188393" y="1837325"/>
            <a:ext cx="5008247" cy="2782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C# </a:t>
            </a:r>
            <a:r>
              <a:rPr lang="en-ID" dirty="0" err="1"/>
              <a:t>atau</a:t>
            </a:r>
            <a:r>
              <a:rPr lang="en-ID" dirty="0"/>
              <a:t> yang </a:t>
            </a:r>
            <a:r>
              <a:rPr lang="en-ID" dirty="0" err="1"/>
              <a:t>dibaca</a:t>
            </a:r>
            <a:r>
              <a:rPr lang="en-ID" dirty="0"/>
              <a:t> C sharp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yang </a:t>
            </a:r>
            <a:r>
              <a:rPr lang="en-ID" dirty="0" err="1"/>
              <a:t>berorientasi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.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server-side pada website, </a:t>
            </a:r>
            <a:r>
              <a:rPr lang="en-ID" dirty="0" err="1"/>
              <a:t>membangun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desktop </a:t>
            </a:r>
            <a:r>
              <a:rPr lang="en-ID" dirty="0" err="1"/>
              <a:t>ataupun</a:t>
            </a:r>
            <a:r>
              <a:rPr lang="en-ID" dirty="0"/>
              <a:t> mobile, </a:t>
            </a:r>
            <a:r>
              <a:rPr lang="en-ID" dirty="0" err="1"/>
              <a:t>pemrograman</a:t>
            </a:r>
            <a:r>
              <a:rPr lang="en-ID" dirty="0"/>
              <a:t> game dan </a:t>
            </a:r>
            <a:r>
              <a:rPr lang="en-ID" dirty="0" err="1"/>
              <a:t>sebagainya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C# sangat </a:t>
            </a:r>
            <a:r>
              <a:rPr lang="en-ID" dirty="0" err="1"/>
              <a:t>bergantung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framework yang </a:t>
            </a:r>
            <a:r>
              <a:rPr lang="en-ID" dirty="0" err="1"/>
              <a:t>disebut</a:t>
            </a:r>
            <a:r>
              <a:rPr lang="en-ID" dirty="0"/>
              <a:t> .NET Framework, framework </a:t>
            </a:r>
            <a:r>
              <a:rPr lang="en-ID" dirty="0" err="1"/>
              <a:t>inilah</a:t>
            </a:r>
            <a:r>
              <a:rPr lang="en-ID" dirty="0"/>
              <a:t> yang </a:t>
            </a:r>
            <a:r>
              <a:rPr lang="en-ID" dirty="0" err="1"/>
              <a:t>nanti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mengcompile</a:t>
            </a:r>
            <a:r>
              <a:rPr lang="en-ID" dirty="0"/>
              <a:t> dan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C#</a:t>
            </a: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INTRODUCTION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C464B0-E16C-AB33-124E-68EBDAFBB915}"/>
              </a:ext>
            </a:extLst>
          </p:cNvPr>
          <p:cNvSpPr txBox="1"/>
          <p:nvPr/>
        </p:nvSpPr>
        <p:spPr>
          <a:xfrm>
            <a:off x="895350" y="688776"/>
            <a:ext cx="710946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r>
              <a:rPr lang="en-ID" dirty="0" err="1">
                <a:solidFill>
                  <a:schemeClr val="bg1"/>
                </a:solidFill>
              </a:rPr>
              <a:t>String.Contact</a:t>
            </a:r>
            <a:r>
              <a:rPr lang="en-ID" dirty="0">
                <a:solidFill>
                  <a:schemeClr val="bg1"/>
                </a:solidFill>
              </a:rPr>
              <a:t>(), </a:t>
            </a:r>
            <a:r>
              <a:rPr lang="en-ID" dirty="0" err="1">
                <a:solidFill>
                  <a:schemeClr val="bg1"/>
                </a:solidFill>
              </a:rPr>
              <a:t>digunakan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menggabungkan</a:t>
            </a:r>
            <a:r>
              <a:rPr lang="en-ID" dirty="0">
                <a:solidFill>
                  <a:schemeClr val="bg1"/>
                </a:solidFill>
              </a:rPr>
              <a:t> 2 string</a:t>
            </a:r>
          </a:p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endParaRPr lang="en-ID" dirty="0">
              <a:solidFill>
                <a:schemeClr val="bg1"/>
              </a:solidFill>
            </a:endParaRPr>
          </a:p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endParaRPr lang="en-ID" dirty="0">
              <a:solidFill>
                <a:schemeClr val="bg1"/>
              </a:solidFill>
            </a:endParaRPr>
          </a:p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endParaRPr lang="en-ID" dirty="0">
              <a:solidFill>
                <a:schemeClr val="bg1"/>
              </a:solidFill>
            </a:endParaRPr>
          </a:p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endParaRPr lang="en-ID" dirty="0">
              <a:solidFill>
                <a:schemeClr val="bg1"/>
              </a:solidFill>
            </a:endParaRPr>
          </a:p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endParaRPr lang="en-ID" dirty="0">
              <a:solidFill>
                <a:schemeClr val="bg1"/>
              </a:solidFill>
            </a:endParaRPr>
          </a:p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r>
              <a:rPr lang="en-ID" dirty="0" err="1">
                <a:solidFill>
                  <a:schemeClr val="bg1"/>
                </a:solidFill>
              </a:rPr>
              <a:t>IndexOf</a:t>
            </a:r>
            <a:r>
              <a:rPr lang="en-ID" dirty="0">
                <a:solidFill>
                  <a:schemeClr val="bg1"/>
                </a:solidFill>
              </a:rPr>
              <a:t>(), </a:t>
            </a:r>
            <a:r>
              <a:rPr lang="en-ID" dirty="0" err="1">
                <a:solidFill>
                  <a:schemeClr val="bg1"/>
                </a:solidFill>
              </a:rPr>
              <a:t>digunakan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menentukan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posisi</a:t>
            </a:r>
            <a:r>
              <a:rPr lang="en-ID" dirty="0">
                <a:solidFill>
                  <a:schemeClr val="bg1"/>
                </a:solidFill>
              </a:rPr>
              <a:t> index </a:t>
            </a:r>
            <a:r>
              <a:rPr lang="en-ID" dirty="0" err="1">
                <a:solidFill>
                  <a:schemeClr val="bg1"/>
                </a:solidFill>
              </a:rPr>
              <a:t>karakter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tertentu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string</a:t>
            </a:r>
          </a:p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endParaRPr lang="en-ID" dirty="0">
              <a:solidFill>
                <a:schemeClr val="bg1"/>
              </a:solidFill>
            </a:endParaRPr>
          </a:p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endParaRPr lang="en-ID" dirty="0">
              <a:solidFill>
                <a:schemeClr val="bg1"/>
              </a:solidFill>
            </a:endParaRPr>
          </a:p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endParaRPr lang="en-ID" dirty="0">
              <a:solidFill>
                <a:schemeClr val="bg1"/>
              </a:solidFill>
            </a:endParaRPr>
          </a:p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endParaRPr lang="en-ID" dirty="0">
              <a:solidFill>
                <a:schemeClr val="bg1"/>
              </a:solidFill>
            </a:endParaRPr>
          </a:p>
          <a:p>
            <a:pPr marL="812800" indent="-342900">
              <a:buClr>
                <a:schemeClr val="bg1"/>
              </a:buClr>
              <a:buFont typeface="+mj-lt"/>
              <a:buAutoNum type="arabicPeriod" startAt="5"/>
            </a:pPr>
            <a:r>
              <a:rPr lang="en-ID" dirty="0">
                <a:solidFill>
                  <a:schemeClr val="bg1"/>
                </a:solidFill>
              </a:rPr>
              <a:t>Access String,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mengakses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karakter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string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nomor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indeksnya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kurung</a:t>
            </a:r>
            <a:r>
              <a:rPr lang="en-ID" dirty="0">
                <a:solidFill>
                  <a:schemeClr val="bg1"/>
                </a:solidFill>
              </a:rPr>
              <a:t> siku []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B34CD-14F2-C6D1-C509-C56ED8FF1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7" t="39704" r="33250" b="46074"/>
          <a:stretch/>
        </p:blipFill>
        <p:spPr>
          <a:xfrm>
            <a:off x="1798320" y="1036408"/>
            <a:ext cx="5303520" cy="901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5DB92-B0D6-5D38-E20B-073418AD7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67" t="40444" r="34500" b="50000"/>
          <a:stretch/>
        </p:blipFill>
        <p:spPr>
          <a:xfrm>
            <a:off x="1798320" y="2504092"/>
            <a:ext cx="5303520" cy="658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174FAD-8B2F-4BD8-CAC8-78863CDFF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67" t="52092" r="39417" b="37778"/>
          <a:stretch/>
        </p:blipFill>
        <p:spPr>
          <a:xfrm>
            <a:off x="1798320" y="3804938"/>
            <a:ext cx="5303520" cy="73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65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EC249ED-3257-06F6-6F98-014AFD612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94872" y="836941"/>
            <a:ext cx="6832138" cy="2104379"/>
          </a:xfrm>
        </p:spPr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Contains(),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menghasilakan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Boolean (True/false)</a:t>
            </a:r>
          </a:p>
          <a:p>
            <a:pPr>
              <a:buFont typeface="+mj-lt"/>
              <a:buAutoNum type="arabicPeriod" startAt="8"/>
            </a:pPr>
            <a:r>
              <a:rPr lang="en-US" dirty="0"/>
              <a:t>Insert(),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menyisipkan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teks</a:t>
            </a:r>
            <a:endParaRPr lang="en-US" dirty="0"/>
          </a:p>
          <a:p>
            <a:pPr>
              <a:buFont typeface="+mj-lt"/>
              <a:buAutoNum type="arabicPeriod" startAt="8"/>
            </a:pPr>
            <a:r>
              <a:rPr lang="en-US" dirty="0"/>
              <a:t>Replace(),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menukar</a:t>
            </a:r>
            <a:r>
              <a:rPr lang="en-US" dirty="0"/>
              <a:t> 1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baru</a:t>
            </a:r>
            <a:endParaRPr lang="en-US" dirty="0"/>
          </a:p>
          <a:p>
            <a:pPr>
              <a:buFont typeface="+mj-lt"/>
              <a:buAutoNum type="arabicPeriod" startAt="8"/>
            </a:pPr>
            <a:r>
              <a:rPr lang="en-US" dirty="0"/>
              <a:t>Substring(),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mengekstrak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string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/index </a:t>
            </a:r>
            <a:r>
              <a:rPr lang="en-US" dirty="0" err="1"/>
              <a:t>karakter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F68B0-6E52-CE8F-4600-CE15F53E7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9" t="39860" r="24257" b="40045"/>
          <a:stretch/>
        </p:blipFill>
        <p:spPr>
          <a:xfrm>
            <a:off x="746760" y="3009900"/>
            <a:ext cx="7802166" cy="16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26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82330" y="883130"/>
            <a:ext cx="4416690" cy="105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THANKS!</a:t>
            </a:r>
            <a:endParaRPr sz="5400" dirty="0"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3675750" y="1943100"/>
            <a:ext cx="2938410" cy="35102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.NET Framework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1034210" y="1094275"/>
            <a:ext cx="7263970" cy="3233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Net Framework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sebuah</a:t>
            </a:r>
            <a:r>
              <a:rPr lang="en-ID" sz="1400" dirty="0"/>
              <a:t> </a:t>
            </a:r>
            <a:r>
              <a:rPr lang="en-ID" sz="1400" dirty="0" err="1"/>
              <a:t>perangkat</a:t>
            </a:r>
            <a:r>
              <a:rPr lang="en-ID" sz="1400" dirty="0"/>
              <a:t> </a:t>
            </a:r>
            <a:r>
              <a:rPr lang="en-ID" sz="1400" dirty="0" err="1"/>
              <a:t>lunak</a:t>
            </a:r>
            <a:r>
              <a:rPr lang="en-ID" sz="1400" dirty="0"/>
              <a:t> </a:t>
            </a:r>
            <a:r>
              <a:rPr lang="en-ID" sz="1400" dirty="0" err="1"/>
              <a:t>kerangka</a:t>
            </a:r>
            <a:r>
              <a:rPr lang="en-ID" sz="1400" dirty="0"/>
              <a:t> </a:t>
            </a:r>
            <a:r>
              <a:rPr lang="en-ID" sz="1400" dirty="0" err="1"/>
              <a:t>kerja</a:t>
            </a:r>
            <a:r>
              <a:rPr lang="en-ID" sz="1400" dirty="0"/>
              <a:t> yang </a:t>
            </a:r>
            <a:r>
              <a:rPr lang="en-ID" sz="1400" dirty="0" err="1"/>
              <a:t>berjalan</a:t>
            </a:r>
            <a:r>
              <a:rPr lang="en-ID" sz="1400" dirty="0"/>
              <a:t> </a:t>
            </a:r>
            <a:r>
              <a:rPr lang="en-ID" sz="1400" dirty="0" err="1"/>
              <a:t>utamanya</a:t>
            </a:r>
            <a:r>
              <a:rPr lang="en-ID" sz="1400" dirty="0"/>
              <a:t> pada </a:t>
            </a:r>
            <a:r>
              <a:rPr lang="en-ID" sz="1400" dirty="0" err="1"/>
              <a:t>sistem</a:t>
            </a:r>
            <a:r>
              <a:rPr lang="en-ID" sz="1400" dirty="0"/>
              <a:t> </a:t>
            </a:r>
            <a:r>
              <a:rPr lang="en-ID" sz="1400" dirty="0" err="1"/>
              <a:t>operasi</a:t>
            </a:r>
            <a:r>
              <a:rPr lang="en-ID" sz="1400" dirty="0"/>
              <a:t> Microsoft Window. </a:t>
            </a:r>
            <a:r>
              <a:rPr lang="en-ID" sz="1400" dirty="0" err="1"/>
              <a:t>Tujuan</a:t>
            </a:r>
            <a:r>
              <a:rPr lang="en-ID" sz="1400" dirty="0"/>
              <a:t> </a:t>
            </a:r>
            <a:r>
              <a:rPr lang="en-ID" sz="1400" dirty="0" err="1"/>
              <a:t>.Net</a:t>
            </a:r>
            <a:r>
              <a:rPr lang="en-ID" sz="1400" dirty="0"/>
              <a:t> Framework: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D" sz="1400" dirty="0" err="1"/>
              <a:t>Menyediakan</a:t>
            </a:r>
            <a:r>
              <a:rPr lang="en-ID" sz="1400" dirty="0"/>
              <a:t> </a:t>
            </a:r>
            <a:r>
              <a:rPr lang="en-ID" sz="1400" dirty="0" err="1"/>
              <a:t>lingkungan</a:t>
            </a:r>
            <a:r>
              <a:rPr lang="en-ID" sz="1400" dirty="0"/>
              <a:t> </a:t>
            </a:r>
            <a:r>
              <a:rPr lang="en-ID" sz="1400" dirty="0" err="1"/>
              <a:t>pemograman</a:t>
            </a:r>
            <a:r>
              <a:rPr lang="en-ID" sz="1400" dirty="0"/>
              <a:t> </a:t>
            </a:r>
            <a:r>
              <a:rPr lang="en-ID" sz="1400" dirty="0" err="1"/>
              <a:t>berorientasi</a:t>
            </a:r>
            <a:r>
              <a:rPr lang="en-ID" sz="1400" dirty="0"/>
              <a:t> </a:t>
            </a:r>
            <a:r>
              <a:rPr lang="en-ID" sz="1400" dirty="0" err="1"/>
              <a:t>objek</a:t>
            </a:r>
            <a:r>
              <a:rPr lang="en-ID" sz="1400" dirty="0"/>
              <a:t> </a:t>
            </a:r>
            <a:r>
              <a:rPr lang="en-ID" sz="1400" dirty="0" err="1"/>
              <a:t>atau</a:t>
            </a:r>
            <a:r>
              <a:rPr lang="en-ID" sz="1400" dirty="0"/>
              <a:t> Object Oriented Programming (OOP) yang </a:t>
            </a:r>
            <a:r>
              <a:rPr lang="en-ID" sz="1400" dirty="0" err="1"/>
              <a:t>konsisten</a:t>
            </a:r>
            <a:r>
              <a:rPr lang="en-ID" sz="1400" dirty="0"/>
              <a:t> </a:t>
            </a:r>
            <a:r>
              <a:rPr lang="en-ID" sz="1400" dirty="0" err="1"/>
              <a:t>meskipun</a:t>
            </a:r>
            <a:r>
              <a:rPr lang="en-ID" sz="1400" dirty="0"/>
              <a:t> </a:t>
            </a:r>
            <a:r>
              <a:rPr lang="en-ID" sz="1400" dirty="0" err="1"/>
              <a:t>kode</a:t>
            </a:r>
            <a:r>
              <a:rPr lang="en-ID" sz="1400" dirty="0"/>
              <a:t> </a:t>
            </a:r>
            <a:r>
              <a:rPr lang="en-ID" sz="1400" dirty="0" err="1"/>
              <a:t>objek</a:t>
            </a:r>
            <a:r>
              <a:rPr lang="en-ID" sz="1400" dirty="0"/>
              <a:t> </a:t>
            </a:r>
            <a:r>
              <a:rPr lang="en-ID" sz="1400" dirty="0" err="1"/>
              <a:t>disimpan</a:t>
            </a:r>
            <a:r>
              <a:rPr lang="en-ID" sz="1400" dirty="0"/>
              <a:t> dan </a:t>
            </a:r>
            <a:r>
              <a:rPr lang="en-ID" sz="1400" dirty="0" err="1"/>
              <a:t>dijalankan</a:t>
            </a:r>
            <a:r>
              <a:rPr lang="en-ID" sz="1400" dirty="0"/>
              <a:t> </a:t>
            </a:r>
            <a:r>
              <a:rPr lang="en-ID" sz="1400" dirty="0" err="1"/>
              <a:t>secara</a:t>
            </a:r>
            <a:r>
              <a:rPr lang="en-ID" sz="1400" dirty="0"/>
              <a:t> </a:t>
            </a:r>
            <a:r>
              <a:rPr lang="en-ID" sz="1400" dirty="0" err="1"/>
              <a:t>lokal</a:t>
            </a:r>
            <a:r>
              <a:rPr lang="en-ID" sz="1400" dirty="0"/>
              <a:t> </a:t>
            </a:r>
            <a:r>
              <a:rPr lang="en-ID" sz="1400" dirty="0" err="1"/>
              <a:t>tetapi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disebarkan</a:t>
            </a:r>
            <a:r>
              <a:rPr lang="en-ID" sz="1400" dirty="0"/>
              <a:t> </a:t>
            </a:r>
            <a:r>
              <a:rPr lang="en-ID" sz="1400" dirty="0" err="1"/>
              <a:t>melalui</a:t>
            </a:r>
            <a:r>
              <a:rPr lang="en-ID" sz="1400" dirty="0"/>
              <a:t> internet dan di </a:t>
            </a:r>
            <a:r>
              <a:rPr lang="en-ID" sz="1400" dirty="0" err="1"/>
              <a:t>jalankan</a:t>
            </a:r>
            <a:r>
              <a:rPr lang="en-ID" sz="1400" dirty="0"/>
              <a:t> </a:t>
            </a:r>
            <a:r>
              <a:rPr lang="en-ID" sz="1400" dirty="0" err="1"/>
              <a:t>secara</a:t>
            </a:r>
            <a:r>
              <a:rPr lang="en-ID" sz="1400" dirty="0"/>
              <a:t> remote (di </a:t>
            </a:r>
            <a:r>
              <a:rPr lang="en-ID" sz="1400" dirty="0" err="1"/>
              <a:t>jalankan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suatu</a:t>
            </a:r>
            <a:r>
              <a:rPr lang="en-ID" sz="1400" dirty="0"/>
              <a:t> </a:t>
            </a:r>
            <a:r>
              <a:rPr lang="en-ID" sz="1400" dirty="0" err="1"/>
              <a:t>tempat</a:t>
            </a:r>
            <a:r>
              <a:rPr lang="en-ID" sz="1400" dirty="0"/>
              <a:t>).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D" sz="1400" dirty="0" err="1"/>
              <a:t>Menyediakan</a:t>
            </a:r>
            <a:r>
              <a:rPr lang="en-ID" sz="1400" dirty="0"/>
              <a:t> </a:t>
            </a:r>
            <a:r>
              <a:rPr lang="en-ID" sz="1400" dirty="0" err="1"/>
              <a:t>lingkungan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menjalankan</a:t>
            </a:r>
            <a:r>
              <a:rPr lang="en-ID" sz="1400" dirty="0"/>
              <a:t> </a:t>
            </a:r>
            <a:r>
              <a:rPr lang="en-ID" sz="1400" dirty="0" err="1"/>
              <a:t>suatu</a:t>
            </a:r>
            <a:r>
              <a:rPr lang="en-ID" sz="1400" dirty="0"/>
              <a:t> </a:t>
            </a:r>
            <a:r>
              <a:rPr lang="en-ID" sz="1400" dirty="0" err="1"/>
              <a:t>kode</a:t>
            </a:r>
            <a:r>
              <a:rPr lang="en-ID" sz="1400" dirty="0"/>
              <a:t> yang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mengeliminasi</a:t>
            </a:r>
            <a:r>
              <a:rPr lang="en-ID" sz="1400" dirty="0"/>
              <a:t> </a:t>
            </a:r>
            <a:r>
              <a:rPr lang="en-ID" sz="1400" dirty="0" err="1"/>
              <a:t>masalah</a:t>
            </a:r>
            <a:r>
              <a:rPr lang="en-ID" sz="1400" dirty="0"/>
              <a:t> </a:t>
            </a:r>
            <a:r>
              <a:rPr lang="en-ID" sz="1400" dirty="0" err="1"/>
              <a:t>performa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lingkungan</a:t>
            </a:r>
            <a:r>
              <a:rPr lang="en-ID" sz="1400" dirty="0"/>
              <a:t> scripted (</a:t>
            </a:r>
            <a:r>
              <a:rPr lang="en-ID" sz="1400" dirty="0" err="1"/>
              <a:t>halaman</a:t>
            </a:r>
            <a:r>
              <a:rPr lang="en-ID" sz="1400" dirty="0"/>
              <a:t>).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D" sz="1400" dirty="0" err="1"/>
              <a:t>Menyediakan</a:t>
            </a:r>
            <a:r>
              <a:rPr lang="en-ID" sz="1400" dirty="0"/>
              <a:t> </a:t>
            </a:r>
            <a:r>
              <a:rPr lang="en-ID" sz="1400" dirty="0" err="1"/>
              <a:t>lingkungan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menjalankan</a:t>
            </a:r>
            <a:r>
              <a:rPr lang="en-ID" sz="1400" dirty="0"/>
              <a:t> </a:t>
            </a:r>
            <a:r>
              <a:rPr lang="en-ID" sz="1400" dirty="0" err="1"/>
              <a:t>suatu</a:t>
            </a:r>
            <a:r>
              <a:rPr lang="en-ID" sz="1400" dirty="0"/>
              <a:t> </a:t>
            </a:r>
            <a:r>
              <a:rPr lang="en-ID" sz="1400" dirty="0" err="1"/>
              <a:t>kode</a:t>
            </a:r>
            <a:r>
              <a:rPr lang="en-ID" sz="1400" dirty="0"/>
              <a:t> yang </a:t>
            </a:r>
            <a:r>
              <a:rPr lang="en-ID" sz="1400" dirty="0" err="1"/>
              <a:t>menjamin</a:t>
            </a:r>
            <a:r>
              <a:rPr lang="en-ID" sz="1400" dirty="0"/>
              <a:t> </a:t>
            </a:r>
            <a:r>
              <a:rPr lang="en-ID" sz="1400" dirty="0" err="1"/>
              <a:t>keamanan</a:t>
            </a:r>
            <a:r>
              <a:rPr lang="en-ID" sz="1400" dirty="0"/>
              <a:t> </a:t>
            </a:r>
            <a:r>
              <a:rPr lang="en-ID" sz="1400" dirty="0" err="1"/>
              <a:t>saat</a:t>
            </a:r>
            <a:r>
              <a:rPr lang="en-ID" sz="1400" dirty="0"/>
              <a:t> </a:t>
            </a:r>
            <a:r>
              <a:rPr lang="en-ID" sz="1400" dirty="0" err="1"/>
              <a:t>kode</a:t>
            </a:r>
            <a:r>
              <a:rPr lang="en-ID" sz="1400" dirty="0"/>
              <a:t> di </a:t>
            </a:r>
            <a:r>
              <a:rPr lang="en-ID" sz="1400" dirty="0" err="1"/>
              <a:t>jalankan</a:t>
            </a:r>
            <a:r>
              <a:rPr lang="en-ID" sz="1400" dirty="0"/>
              <a:t>, </a:t>
            </a:r>
            <a:r>
              <a:rPr lang="en-ID" sz="1400" dirty="0" err="1"/>
              <a:t>termasuk</a:t>
            </a:r>
            <a:r>
              <a:rPr lang="en-ID" sz="1400" dirty="0"/>
              <a:t> </a:t>
            </a:r>
            <a:r>
              <a:rPr lang="en-ID" sz="1400" dirty="0" err="1"/>
              <a:t>kode</a:t>
            </a:r>
            <a:r>
              <a:rPr lang="en-ID" sz="1400" dirty="0"/>
              <a:t> yang di buat oleh </a:t>
            </a:r>
            <a:r>
              <a:rPr lang="en-ID" sz="1400" dirty="0" err="1"/>
              <a:t>pihak</a:t>
            </a:r>
            <a:r>
              <a:rPr lang="en-ID" sz="1400" dirty="0"/>
              <a:t> yang </a:t>
            </a:r>
            <a:r>
              <a:rPr lang="en-ID" sz="1400" dirty="0" err="1"/>
              <a:t>tidak</a:t>
            </a:r>
            <a:r>
              <a:rPr lang="en-ID" sz="1400" dirty="0"/>
              <a:t> di </a:t>
            </a:r>
            <a:r>
              <a:rPr lang="en-ID" sz="1400" dirty="0" err="1"/>
              <a:t>ketahui</a:t>
            </a:r>
            <a:r>
              <a:rPr lang="en-ID" sz="1400" dirty="0"/>
              <a:t>/ </a:t>
            </a:r>
            <a:r>
              <a:rPr lang="en-ID" sz="1400" dirty="0" err="1"/>
              <a:t>pihak</a:t>
            </a:r>
            <a:r>
              <a:rPr lang="en-ID" sz="1400" dirty="0"/>
              <a:t> </a:t>
            </a:r>
            <a:r>
              <a:rPr lang="en-ID" sz="1400" dirty="0" err="1"/>
              <a:t>ketiga</a:t>
            </a:r>
            <a:r>
              <a:rPr lang="en-ID" sz="1400" dirty="0"/>
              <a:t> yang </a:t>
            </a:r>
            <a:r>
              <a:rPr lang="en-ID" sz="1400" dirty="0" err="1"/>
              <a:t>setengah</a:t>
            </a:r>
            <a:r>
              <a:rPr lang="en-ID" sz="1400" dirty="0"/>
              <a:t> </a:t>
            </a:r>
            <a:r>
              <a:rPr lang="en-ID" sz="1400" dirty="0" err="1"/>
              <a:t>dipercaya</a:t>
            </a:r>
            <a:endParaRPr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45"/>
          <p:cNvPicPr preferRelativeResize="0"/>
          <p:nvPr/>
        </p:nvPicPr>
        <p:blipFill rotWithShape="1">
          <a:blip r:embed="rId3">
            <a:alphaModFix/>
          </a:blip>
          <a:srcRect l="19480" t="1533" r="24168" b="20621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5"/>
          <p:cNvSpPr/>
          <p:nvPr/>
        </p:nvSpPr>
        <p:spPr>
          <a:xfrm>
            <a:off x="4846935" y="2568527"/>
            <a:ext cx="3353952" cy="384832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288758" y="2763755"/>
            <a:ext cx="3232142" cy="85564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berorientasi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fungsi-fungsi</a:t>
            </a:r>
            <a:r>
              <a:rPr lang="en-ID" dirty="0"/>
              <a:t> </a:t>
            </a:r>
            <a:r>
              <a:rPr lang="en-ID" dirty="0" err="1"/>
              <a:t>pengaturan</a:t>
            </a:r>
            <a:r>
              <a:rPr lang="en-ID" dirty="0"/>
              <a:t> </a:t>
            </a:r>
            <a:r>
              <a:rPr lang="en-ID" dirty="0" err="1"/>
              <a:t>kode</a:t>
            </a:r>
            <a:endParaRPr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5626674" y="1554479"/>
            <a:ext cx="3272594" cy="88588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pondasi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(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) </a:t>
            </a:r>
            <a:r>
              <a:rPr lang="en-ID" dirty="0" err="1"/>
              <a:t>dari</a:t>
            </a:r>
            <a:r>
              <a:rPr lang="en-ID" dirty="0"/>
              <a:t> .NET Framework ,yang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.NET Framework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sejumlah</a:t>
            </a:r>
            <a:r>
              <a:rPr lang="en-ID" dirty="0"/>
              <a:t> </a:t>
            </a:r>
            <a:r>
              <a:rPr lang="en-ID" dirty="0" err="1"/>
              <a:t>layanan</a:t>
            </a:r>
            <a:endParaRPr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475869" y="1712879"/>
            <a:ext cx="3039637" cy="855646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Case Library (BCL)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5344083" y="610364"/>
            <a:ext cx="3555185" cy="621453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Common Language Runtime (CLR)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2522-5FEC-E284-90C6-DEA343A8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Pemograman</a:t>
            </a:r>
            <a:r>
              <a:rPr lang="en-US" dirty="0"/>
              <a:t> C#</a:t>
            </a:r>
            <a:endParaRPr lang="en-ID" dirty="0"/>
          </a:p>
        </p:txBody>
      </p:sp>
      <p:sp>
        <p:nvSpPr>
          <p:cNvPr id="4" name="Google Shape;380;p33">
            <a:extLst>
              <a:ext uri="{FF2B5EF4-FFF2-40B4-BE49-F238E27FC236}">
                <a16:creationId xmlns:a16="http://schemas.microsoft.com/office/drawing/2014/main" id="{41DD4155-564C-CC53-748C-5982357333E7}"/>
              </a:ext>
            </a:extLst>
          </p:cNvPr>
          <p:cNvSpPr txBox="1">
            <a:spLocks/>
          </p:cNvSpPr>
          <p:nvPr/>
        </p:nvSpPr>
        <p:spPr>
          <a:xfrm>
            <a:off x="4792885" y="1088401"/>
            <a:ext cx="4351115" cy="38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342900">
              <a:buFont typeface="+mj-lt"/>
              <a:buAutoNum type="arabicPeriod"/>
            </a:pPr>
            <a:r>
              <a:rPr lang="en-US" dirty="0"/>
              <a:t>Namespace, </a:t>
            </a:r>
            <a:r>
              <a:rPr lang="en-ID" dirty="0"/>
              <a:t>.NET framework </a:t>
            </a:r>
            <a:r>
              <a:rPr lang="en-ID" dirty="0" err="1"/>
              <a:t>menggunakan</a:t>
            </a:r>
            <a:r>
              <a:rPr lang="en-ID" dirty="0"/>
              <a:t> namespace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memisahkan</a:t>
            </a:r>
            <a:r>
              <a:rPr lang="en-ID" dirty="0"/>
              <a:t> file-file class </a:t>
            </a:r>
            <a:r>
              <a:rPr lang="en-ID" dirty="0" err="1"/>
              <a:t>kedalam</a:t>
            </a:r>
            <a:r>
              <a:rPr lang="en-ID" dirty="0"/>
              <a:t> </a:t>
            </a:r>
            <a:r>
              <a:rPr lang="en-ID" dirty="0" err="1"/>
              <a:t>kategori</a:t>
            </a:r>
            <a:r>
              <a:rPr lang="en-ID" dirty="0"/>
              <a:t> yang </a:t>
            </a:r>
            <a:r>
              <a:rPr lang="en-ID" dirty="0" err="1"/>
              <a:t>terkait</a:t>
            </a:r>
            <a:r>
              <a:rPr lang="en-US" dirty="0"/>
              <a:t>.</a:t>
            </a:r>
          </a:p>
          <a:p>
            <a:pPr marL="342900">
              <a:buFont typeface="+mj-lt"/>
              <a:buAutoNum type="arabicPeriod"/>
            </a:pPr>
            <a:r>
              <a:rPr lang="en-ID" dirty="0"/>
              <a:t>Class,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deskripsi</a:t>
            </a:r>
            <a:r>
              <a:rPr lang="en-ID" dirty="0"/>
              <a:t>/ </a:t>
            </a:r>
            <a:r>
              <a:rPr lang="en-ID" dirty="0" err="1"/>
              <a:t>gambaran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sekumpulan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, attribute dan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sama</a:t>
            </a:r>
            <a:endParaRPr lang="en-ID" dirty="0"/>
          </a:p>
          <a:p>
            <a:pPr marL="342900">
              <a:buFont typeface="+mj-lt"/>
              <a:buAutoNum type="arabicPeriod"/>
            </a:pPr>
            <a:r>
              <a:rPr lang="en-ID" dirty="0"/>
              <a:t>method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blok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program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serangkaian</a:t>
            </a:r>
            <a:r>
              <a:rPr lang="en-ID" dirty="0"/>
              <a:t> </a:t>
            </a:r>
            <a:r>
              <a:rPr lang="en-ID" dirty="0" err="1"/>
              <a:t>instruksi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memanggil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method, </a:t>
            </a:r>
            <a:r>
              <a:rPr lang="en-ID" dirty="0" err="1"/>
              <a:t>instruksi-instruksi</a:t>
            </a:r>
            <a:r>
              <a:rPr lang="en-ID" dirty="0"/>
              <a:t> di </a:t>
            </a:r>
            <a:r>
              <a:rPr lang="en-ID" dirty="0" err="1"/>
              <a:t>dalamnya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dieksekusi</a:t>
            </a:r>
            <a:endParaRPr lang="en-ID" dirty="0"/>
          </a:p>
          <a:p>
            <a:pPr marL="342900">
              <a:buFont typeface="+mj-lt"/>
              <a:buAutoNum type="arabicPeriod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menyimpan</a:t>
            </a:r>
            <a:r>
              <a:rPr lang="en-ID" dirty="0"/>
              <a:t> data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referensi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obyek</a:t>
            </a:r>
            <a:r>
              <a:rPr lang="en-ID" dirty="0"/>
              <a:t>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06265-1991-F7F2-6C4B-35325BAE3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17" b="10590"/>
          <a:stretch/>
        </p:blipFill>
        <p:spPr>
          <a:xfrm>
            <a:off x="137160" y="1172221"/>
            <a:ext cx="4533900" cy="343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3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52768B-4852-443B-EAF9-E2E1EEA67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525" y="2146380"/>
            <a:ext cx="3932700" cy="2130900"/>
          </a:xfrm>
        </p:spPr>
        <p:txBody>
          <a:bodyPr/>
          <a:lstStyle/>
          <a:p>
            <a:pPr marL="127000" indent="0" algn="l">
              <a:buNone/>
            </a:pPr>
            <a:r>
              <a:rPr lang="en-US" dirty="0"/>
              <a:t>Tanda </a:t>
            </a:r>
            <a:r>
              <a:rPr lang="en-US" dirty="0" err="1"/>
              <a:t>petik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/single code (‘…’) dan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petik</a:t>
            </a:r>
            <a:r>
              <a:rPr lang="en-US" dirty="0"/>
              <a:t> </a:t>
            </a:r>
            <a:r>
              <a:rPr lang="en-US" dirty="0" err="1"/>
              <a:t>ganda</a:t>
            </a:r>
            <a:r>
              <a:rPr lang="en-US" dirty="0"/>
              <a:t>/double code (“…”) </a:t>
            </a:r>
          </a:p>
          <a:p>
            <a:pPr marL="127000" indent="0" algn="l">
              <a:buNone/>
            </a:pPr>
            <a:endParaRPr lang="en-US" dirty="0"/>
          </a:p>
          <a:p>
            <a:pPr marL="127000" indent="0" algn="l">
              <a:buNone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Write( ) dan WriteLine( ) 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8588B-EC1A-E27D-61E9-B80888F2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525" y="1359311"/>
            <a:ext cx="3963300" cy="669000"/>
          </a:xfrm>
        </p:spPr>
        <p:txBody>
          <a:bodyPr/>
          <a:lstStyle/>
          <a:p>
            <a:pPr algn="l"/>
            <a:r>
              <a:rPr lang="en-US" dirty="0"/>
              <a:t>Output Pada C#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54AFE-887F-574E-898F-F94FEC2EF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9" t="51478" r="58783" b="20077"/>
          <a:stretch/>
        </p:blipFill>
        <p:spPr>
          <a:xfrm>
            <a:off x="215066" y="1918250"/>
            <a:ext cx="3751795" cy="190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4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8E848A4-7ED0-E126-89BC-247DEA12E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39044" y="1505070"/>
            <a:ext cx="3505295" cy="1520070"/>
          </a:xfrm>
        </p:spPr>
        <p:txBody>
          <a:bodyPr/>
          <a:lstStyle/>
          <a:p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wadah</a:t>
            </a:r>
            <a:r>
              <a:rPr lang="en-ID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data pada program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berjalan</a:t>
            </a:r>
            <a:endParaRPr lang="en-ID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103315-8983-8F7E-4E55-5F3AD3D9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525D252-5CCD-7362-E37D-3AFECD20CD1E}"/>
              </a:ext>
            </a:extLst>
          </p:cNvPr>
          <p:cNvSpPr txBox="1">
            <a:spLocks/>
          </p:cNvSpPr>
          <p:nvPr/>
        </p:nvSpPr>
        <p:spPr>
          <a:xfrm>
            <a:off x="491538" y="2571750"/>
            <a:ext cx="7913418" cy="195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27000" indent="0"/>
            <a:endParaRPr lang="en-ID" dirty="0">
              <a:solidFill>
                <a:schemeClr val="bg1"/>
              </a:solidFill>
              <a:latin typeface="ui-serif"/>
            </a:endParaRPr>
          </a:p>
          <a:p>
            <a:pPr marL="127000" indent="0"/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menyatakan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:  </a:t>
            </a:r>
          </a:p>
          <a:p>
            <a:pPr marL="412750" indent="-285750">
              <a:buFont typeface="Arial" panose="020B0604020202020204" pitchFamily="34" charset="0"/>
              <a:buChar char="•"/>
            </a:pPr>
            <a:r>
              <a:rPr lang="en-ID" dirty="0"/>
              <a:t>[</a:t>
            </a:r>
            <a:r>
              <a:rPr lang="en-ID" dirty="0" err="1"/>
              <a:t>tipe</a:t>
            </a:r>
            <a:r>
              <a:rPr lang="en-ID" dirty="0"/>
              <a:t> data] [identifier]; </a:t>
            </a:r>
          </a:p>
          <a:p>
            <a:pPr marL="412750" indent="-285750">
              <a:buFont typeface="Arial" panose="020B0604020202020204" pitchFamily="34" charset="0"/>
              <a:buChar char="•"/>
            </a:pPr>
            <a:r>
              <a:rPr lang="en-ID" dirty="0"/>
              <a:t>[</a:t>
            </a:r>
            <a:r>
              <a:rPr lang="en-ID" dirty="0" err="1"/>
              <a:t>tipe</a:t>
            </a:r>
            <a:r>
              <a:rPr lang="en-ID" dirty="0"/>
              <a:t> data] [identifier] = [</a:t>
            </a:r>
            <a:r>
              <a:rPr lang="en-ID" dirty="0" err="1"/>
              <a:t>nilai</a:t>
            </a:r>
            <a:r>
              <a:rPr lang="en-ID" dirty="0"/>
              <a:t>]; </a:t>
            </a:r>
          </a:p>
          <a:p>
            <a:pPr marL="412750" indent="-285750">
              <a:buFont typeface="Arial" panose="020B0604020202020204" pitchFamily="34" charset="0"/>
              <a:buChar char="•"/>
            </a:pPr>
            <a:r>
              <a:rPr lang="en-ID" dirty="0"/>
              <a:t>[</a:t>
            </a:r>
            <a:r>
              <a:rPr lang="en-ID" dirty="0" err="1"/>
              <a:t>tipe</a:t>
            </a:r>
            <a:r>
              <a:rPr lang="en-ID" dirty="0"/>
              <a:t> data] [identifier 1], [identifier 2], [identifier N]; </a:t>
            </a:r>
          </a:p>
          <a:p>
            <a:pPr marL="412750" indent="-285750">
              <a:buFont typeface="Arial" panose="020B0604020202020204" pitchFamily="34" charset="0"/>
              <a:buChar char="•"/>
            </a:pPr>
            <a:r>
              <a:rPr lang="en-ID" dirty="0"/>
              <a:t>[</a:t>
            </a:r>
            <a:r>
              <a:rPr lang="en-ID" dirty="0" err="1"/>
              <a:t>tipe</a:t>
            </a:r>
            <a:r>
              <a:rPr lang="en-ID" dirty="0"/>
              <a:t> data] [identifier 1] = [</a:t>
            </a:r>
            <a:r>
              <a:rPr lang="en-ID" dirty="0" err="1"/>
              <a:t>nilai</a:t>
            </a:r>
            <a:r>
              <a:rPr lang="en-ID" dirty="0"/>
              <a:t> 1], [identifier 2] = [</a:t>
            </a:r>
            <a:r>
              <a:rPr lang="en-ID" dirty="0" err="1"/>
              <a:t>nilai</a:t>
            </a:r>
            <a:r>
              <a:rPr lang="en-ID" dirty="0"/>
              <a:t> 2], [identifier N] = [</a:t>
            </a:r>
            <a:r>
              <a:rPr lang="en-ID" dirty="0" err="1"/>
              <a:t>nilai</a:t>
            </a:r>
            <a:r>
              <a:rPr lang="en-ID" dirty="0"/>
              <a:t> N];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CFBC2-1377-ADD9-288B-587ED1C13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4" t="37926" r="45250" b="32520"/>
          <a:stretch/>
        </p:blipFill>
        <p:spPr>
          <a:xfrm>
            <a:off x="5036916" y="1135380"/>
            <a:ext cx="3284220" cy="15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9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515A-138D-B783-E4B2-1195AB9E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Konstanta</a:t>
            </a:r>
            <a:endParaRPr lang="en-ID" dirty="0"/>
          </a:p>
        </p:txBody>
      </p:sp>
      <p:sp>
        <p:nvSpPr>
          <p:cNvPr id="3" name="Google Shape;380;p33">
            <a:extLst>
              <a:ext uri="{FF2B5EF4-FFF2-40B4-BE49-F238E27FC236}">
                <a16:creationId xmlns:a16="http://schemas.microsoft.com/office/drawing/2014/main" id="{BDE91744-F0A3-E403-5AA7-FBBD514A3545}"/>
              </a:ext>
            </a:extLst>
          </p:cNvPr>
          <p:cNvSpPr txBox="1">
            <a:spLocks/>
          </p:cNvSpPr>
          <p:nvPr/>
        </p:nvSpPr>
        <p:spPr>
          <a:xfrm>
            <a:off x="2169446" y="1395294"/>
            <a:ext cx="4805108" cy="3405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Kata </a:t>
            </a:r>
            <a:r>
              <a:rPr lang="en-US" sz="2000" dirty="0" err="1"/>
              <a:t>kunci</a:t>
            </a:r>
            <a:r>
              <a:rPr lang="en-US" sz="2000" dirty="0"/>
              <a:t> const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ditambahkan</a:t>
            </a:r>
            <a:r>
              <a:rPr lang="en-US" sz="2000" dirty="0"/>
              <a:t> agar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besifat</a:t>
            </a:r>
            <a:r>
              <a:rPr lang="en-US" sz="2000" dirty="0"/>
              <a:t> </a:t>
            </a:r>
            <a:r>
              <a:rPr lang="en-US" sz="2000" dirty="0" err="1"/>
              <a:t>konstan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selalu</a:t>
            </a:r>
            <a:r>
              <a:rPr lang="en-US" sz="2000" dirty="0"/>
              <a:t> </a:t>
            </a:r>
            <a:r>
              <a:rPr lang="en-US" sz="2000" dirty="0" err="1"/>
              <a:t>menyimpan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yang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tertimpa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yang lain</a:t>
            </a:r>
          </a:p>
          <a:p>
            <a:endParaRPr lang="en-US" sz="1600" dirty="0"/>
          </a:p>
          <a:p>
            <a:r>
              <a:rPr lang="en-ID" sz="1600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Catatan</a:t>
            </a:r>
            <a:r>
              <a:rPr lang="en-ID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Anda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tidak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dapat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mendeklarasikan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variabel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konstan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tanpa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menetapkan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nilainya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jika</a:t>
            </a:r>
            <a:r>
              <a:rPr lang="en-ID" sz="1600" dirty="0">
                <a:latin typeface="Verdana" panose="020B0604030504040204" pitchFamily="34" charset="0"/>
              </a:rPr>
              <a:t> </a:t>
            </a:r>
            <a:r>
              <a:rPr lang="en-ID" sz="1600" dirty="0" err="1">
                <a:latin typeface="Verdana" panose="020B0604030504040204" pitchFamily="34" charset="0"/>
              </a:rPr>
              <a:t>anda</a:t>
            </a:r>
            <a:r>
              <a:rPr lang="en-ID" sz="1600" dirty="0">
                <a:latin typeface="Verdana" panose="020B0604030504040204" pitchFamily="34" charset="0"/>
              </a:rPr>
              <a:t> </a:t>
            </a:r>
            <a:r>
              <a:rPr lang="en-ID" sz="1600" dirty="0" err="1">
                <a:latin typeface="Verdana" panose="020B0604030504040204" pitchFamily="34" charset="0"/>
              </a:rPr>
              <a:t>melakukannya</a:t>
            </a:r>
            <a:r>
              <a:rPr lang="en-ID" sz="1600" dirty="0">
                <a:latin typeface="Verdana" panose="020B0604030504040204" pitchFamily="34" charset="0"/>
              </a:rPr>
              <a:t> </a:t>
            </a:r>
            <a:r>
              <a:rPr lang="en-ID" sz="1600" dirty="0" err="1">
                <a:latin typeface="Verdana" panose="020B0604030504040204" pitchFamily="34" charset="0"/>
              </a:rPr>
              <a:t>akan</a:t>
            </a:r>
            <a:r>
              <a:rPr lang="en-ID" sz="1600" dirty="0">
                <a:latin typeface="Verdana" panose="020B0604030504040204" pitchFamily="34" charset="0"/>
              </a:rPr>
              <a:t> </a:t>
            </a:r>
            <a:r>
              <a:rPr lang="en-ID" sz="1600" dirty="0" err="1">
                <a:latin typeface="Verdana" panose="020B0604030504040204" pitchFamily="34" charset="0"/>
              </a:rPr>
              <a:t>muncul</a:t>
            </a:r>
            <a:r>
              <a:rPr lang="en-ID" sz="1600" dirty="0">
                <a:latin typeface="Verdana" panose="020B0604030504040204" pitchFamily="34" charset="0"/>
              </a:rPr>
              <a:t> error 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Verdana" panose="020B0604030504040204" pitchFamily="34" charset="0"/>
              </a:rPr>
              <a:t>A const field requires a value to be provided</a:t>
            </a:r>
            <a:endParaRPr lang="en-ID" sz="1600" dirty="0">
              <a:highlight>
                <a:srgbClr val="00FFFF"/>
              </a:highlight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85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AF7E0-81AA-5045-AC56-06D268500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707" y="1802238"/>
            <a:ext cx="8248362" cy="2967186"/>
          </a:xfrm>
        </p:spPr>
        <p:txBody>
          <a:bodyPr/>
          <a:lstStyle/>
          <a:p>
            <a:pPr marL="127000" indent="0" algn="l">
              <a:buNone/>
            </a:pPr>
            <a:r>
              <a:rPr lang="en-ID" sz="2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C#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Pengidentifikasi</a:t>
            </a:r>
            <a:endParaRPr lang="en-ID" sz="20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Semua</a:t>
            </a:r>
            <a:r>
              <a:rPr lang="en-ID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variabel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C# 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harus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diidentifikasi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dengan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nama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unik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.</a:t>
            </a:r>
          </a:p>
          <a:p>
            <a:pPr algn="l"/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Nama-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nama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unik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ini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disebut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pengidentifikasi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.</a:t>
            </a:r>
          </a:p>
          <a:p>
            <a:pPr algn="l"/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Pengidentifikasi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dapat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berupa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nama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pendek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seperti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x dan y)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atau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nama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yang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lebih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deskriptif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usia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ID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jumlah</a:t>
            </a:r>
            <a:r>
              <a:rPr lang="en-ID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, volume total)</a:t>
            </a:r>
          </a:p>
          <a:p>
            <a:pPr algn="l"/>
            <a:endParaRPr lang="en-ID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marL="127000" indent="0" algn="l">
              <a:buNone/>
            </a:pPr>
            <a:endParaRPr lang="en-ID" i="0" dirty="0">
              <a:solidFill>
                <a:schemeClr val="bg1"/>
              </a:solidFill>
              <a:effectLst/>
              <a:latin typeface="Verdana" panose="020B0604030504040204" pitchFamily="34" charset="0"/>
            </a:endParaRPr>
          </a:p>
          <a:p>
            <a:pPr marL="127000" indent="0">
              <a:buNone/>
            </a:pPr>
            <a:endParaRPr lang="en-ID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EC29A-30D0-AC99-88DA-B1257DCE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58" y="275478"/>
            <a:ext cx="7474021" cy="1035161"/>
          </a:xfrm>
        </p:spPr>
        <p:txBody>
          <a:bodyPr/>
          <a:lstStyle/>
          <a:p>
            <a:r>
              <a:rPr lang="en-US" dirty="0" err="1"/>
              <a:t>Pengidentifikasi</a:t>
            </a:r>
            <a:r>
              <a:rPr lang="en-US" dirty="0"/>
              <a:t> dan </a:t>
            </a: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penamaan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en-ID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91EB9B2-AF86-EDFE-6745-CC56E72DA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19" y="3292097"/>
            <a:ext cx="818425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Aturan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umum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untuk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penamaan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variabel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adalah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Nama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dapat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berisi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huruf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angka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karakter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garis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bawah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(_)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Nama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harus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diawali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huruf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Nama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harus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dimulai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huruf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kecil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tidak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boleh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mengandung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spasi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Kata-kata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dicadangkan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seperti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kata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kunci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C#,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seperti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atau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tidak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dapat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digunakan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sebagai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nama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Nama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peka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huruf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besar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kecil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(case sensitive) ("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myVar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" dan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myvar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"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adalah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berbeda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dirty="0">
                <a:latin typeface="Verdana" panose="020B0604030504040204" pitchFamily="34" charset="0"/>
              </a:rPr>
              <a:t> </a:t>
            </a:r>
            <a:r>
              <a:rPr lang="en-US" altLang="en-US" sz="1200" dirty="0" err="1">
                <a:latin typeface="Verdana" panose="020B0604030504040204" pitchFamily="34" charset="0"/>
              </a:rPr>
              <a:t>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ianjurkan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menggunakan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cameCase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98455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1074</Words>
  <Application>Microsoft Office PowerPoint</Application>
  <PresentationFormat>On-screen Show (16:9)</PresentationFormat>
  <Paragraphs>104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Anaheim</vt:lpstr>
      <vt:lpstr>Times New Roman</vt:lpstr>
      <vt:lpstr>Roboto Condensed Light</vt:lpstr>
      <vt:lpstr>Wingdings</vt:lpstr>
      <vt:lpstr>Nunito Light</vt:lpstr>
      <vt:lpstr>Segoe UI</vt:lpstr>
      <vt:lpstr>Overpass Mono</vt:lpstr>
      <vt:lpstr>Roboto</vt:lpstr>
      <vt:lpstr>Raleway SemiBold</vt:lpstr>
      <vt:lpstr>Arial</vt:lpstr>
      <vt:lpstr>Consolas</vt:lpstr>
      <vt:lpstr>ui-serif</vt:lpstr>
      <vt:lpstr>Verdana</vt:lpstr>
      <vt:lpstr>Programming Lesson by Slidesgo</vt:lpstr>
      <vt:lpstr>Pertemuan 1</vt:lpstr>
      <vt:lpstr>INTRODUCTION</vt:lpstr>
      <vt:lpstr>.NET Framework</vt:lpstr>
      <vt:lpstr>Base Case Library (BCL)</vt:lpstr>
      <vt:lpstr>Elemen Pemograman C#</vt:lpstr>
      <vt:lpstr>Output Pada C#</vt:lpstr>
      <vt:lpstr>Variabel </vt:lpstr>
      <vt:lpstr>Konstanta</vt:lpstr>
      <vt:lpstr>Pengidentifikasi dan aturan penamaan variabel</vt:lpstr>
      <vt:lpstr>Tipe Data</vt:lpstr>
      <vt:lpstr>Type Casting </vt:lpstr>
      <vt:lpstr>Perbedaan int.Parse dan Convert.ToInt</vt:lpstr>
      <vt:lpstr>Input Pada C#</vt:lpstr>
      <vt:lpstr>Operator Aritmatika</vt:lpstr>
      <vt:lpstr>Operator Penugasan</vt:lpstr>
      <vt:lpstr>Operator Perbandingan</vt:lpstr>
      <vt:lpstr>Operator Logika</vt:lpstr>
      <vt:lpstr>Operator Matematika</vt:lpstr>
      <vt:lpstr>C# String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1</dc:title>
  <dc:creator>PUB0820</dc:creator>
  <cp:lastModifiedBy>afidatul maghfiroh</cp:lastModifiedBy>
  <cp:revision>7</cp:revision>
  <dcterms:modified xsi:type="dcterms:W3CDTF">2022-08-29T07:12:49Z</dcterms:modified>
</cp:coreProperties>
</file>